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7"/>
  </p:notesMasterIdLst>
  <p:handoutMasterIdLst>
    <p:handoutMasterId r:id="rId28"/>
  </p:handoutMasterIdLst>
  <p:sldIdLst>
    <p:sldId id="296" r:id="rId2"/>
    <p:sldId id="291" r:id="rId3"/>
    <p:sldId id="292" r:id="rId4"/>
    <p:sldId id="293" r:id="rId5"/>
    <p:sldId id="294" r:id="rId6"/>
    <p:sldId id="272" r:id="rId7"/>
    <p:sldId id="263" r:id="rId8"/>
    <p:sldId id="267" r:id="rId9"/>
    <p:sldId id="283" r:id="rId10"/>
    <p:sldId id="259" r:id="rId11"/>
    <p:sldId id="288" r:id="rId12"/>
    <p:sldId id="289" r:id="rId13"/>
    <p:sldId id="260" r:id="rId14"/>
    <p:sldId id="274" r:id="rId15"/>
    <p:sldId id="276" r:id="rId16"/>
    <p:sldId id="264" r:id="rId17"/>
    <p:sldId id="280" r:id="rId18"/>
    <p:sldId id="275" r:id="rId19"/>
    <p:sldId id="266" r:id="rId20"/>
    <p:sldId id="257" r:id="rId21"/>
    <p:sldId id="269" r:id="rId22"/>
    <p:sldId id="295" r:id="rId23"/>
    <p:sldId id="285" r:id="rId24"/>
    <p:sldId id="286" r:id="rId25"/>
    <p:sldId id="278" r:id="rId26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6" autoAdjust="0"/>
    <p:restoredTop sz="90017" autoAdjust="0"/>
  </p:normalViewPr>
  <p:slideViewPr>
    <p:cSldViewPr snapToGrid="0">
      <p:cViewPr varScale="1">
        <p:scale>
          <a:sx n="120" d="100"/>
          <a:sy n="120" d="100"/>
        </p:scale>
        <p:origin x="-17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7BC325-55A4-4FEF-B4E3-6FDE9EBAED03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7B89E78-81B2-427A-AA21-52F03EC7D7BD}">
      <dgm:prSet phldrT="[Tekst]"/>
      <dgm:spPr>
        <a:solidFill>
          <a:schemeClr val="accent2"/>
        </a:solidFill>
      </dgm:spPr>
      <dgm:t>
        <a:bodyPr/>
        <a:lstStyle/>
        <a:p>
          <a:r>
            <a:rPr lang="nb-NO" dirty="0" smtClean="0"/>
            <a:t>Avansert Regresjonsanalyse</a:t>
          </a:r>
          <a:endParaRPr lang="nb-NO" dirty="0"/>
        </a:p>
      </dgm:t>
    </dgm:pt>
    <dgm:pt modelId="{AA52FE1F-B837-485D-B4F6-FCB3412F61BD}" type="parTrans" cxnId="{6AA10373-5F02-412B-B86B-37EA66F10C89}">
      <dgm:prSet/>
      <dgm:spPr/>
      <dgm:t>
        <a:bodyPr/>
        <a:lstStyle/>
        <a:p>
          <a:endParaRPr lang="nb-NO"/>
        </a:p>
      </dgm:t>
    </dgm:pt>
    <dgm:pt modelId="{43A354AD-5D47-41ED-A4C8-F1AF605DC6BE}" type="sibTrans" cxnId="{6AA10373-5F02-412B-B86B-37EA66F10C89}">
      <dgm:prSet/>
      <dgm:spPr/>
      <dgm:t>
        <a:bodyPr/>
        <a:lstStyle/>
        <a:p>
          <a:endParaRPr lang="nb-NO"/>
        </a:p>
      </dgm:t>
    </dgm:pt>
    <dgm:pt modelId="{53F190D3-7680-4FBC-87EA-3EA95C47D259}">
      <dgm:prSet phldrT="[Tekst]"/>
      <dgm:spPr>
        <a:solidFill>
          <a:schemeClr val="accent2"/>
        </a:solidFill>
      </dgm:spPr>
      <dgm:t>
        <a:bodyPr/>
        <a:lstStyle/>
        <a:p>
          <a:r>
            <a:rPr lang="nb-NO" dirty="0" smtClean="0"/>
            <a:t>Enkel Regresjonsanalyse</a:t>
          </a:r>
          <a:endParaRPr lang="nb-NO" dirty="0"/>
        </a:p>
      </dgm:t>
    </dgm:pt>
    <dgm:pt modelId="{F67D63D1-D08E-4A75-88AD-26933D20B21A}" type="parTrans" cxnId="{A9D1C742-53C1-4F41-BCD4-2DAB9DCED357}">
      <dgm:prSet/>
      <dgm:spPr/>
      <dgm:t>
        <a:bodyPr/>
        <a:lstStyle/>
        <a:p>
          <a:endParaRPr lang="nb-NO"/>
        </a:p>
      </dgm:t>
    </dgm:pt>
    <dgm:pt modelId="{93BE92AA-40A4-4FBD-B9CB-48FFFA6893E5}" type="sibTrans" cxnId="{A9D1C742-53C1-4F41-BCD4-2DAB9DCED357}">
      <dgm:prSet/>
      <dgm:spPr/>
      <dgm:t>
        <a:bodyPr/>
        <a:lstStyle/>
        <a:p>
          <a:endParaRPr lang="nb-NO"/>
        </a:p>
      </dgm:t>
    </dgm:pt>
    <dgm:pt modelId="{D4BEF542-8EC7-4EB7-B415-C0129511EA9F}">
      <dgm:prSet phldrT="[Tekst]"/>
      <dgm:spPr>
        <a:solidFill>
          <a:schemeClr val="accent2"/>
        </a:solidFill>
      </dgm:spPr>
      <dgm:t>
        <a:bodyPr/>
        <a:lstStyle/>
        <a:p>
          <a:r>
            <a:rPr lang="nb-NO" dirty="0" smtClean="0"/>
            <a:t>Korrelasjonsanalyse</a:t>
          </a:r>
          <a:endParaRPr lang="nb-NO" dirty="0"/>
        </a:p>
      </dgm:t>
    </dgm:pt>
    <dgm:pt modelId="{F1DCB1DC-4713-4681-9CE3-BDDA28178078}" type="parTrans" cxnId="{6F744BFB-63A4-4A5B-A814-20163D0B6FE1}">
      <dgm:prSet/>
      <dgm:spPr/>
      <dgm:t>
        <a:bodyPr/>
        <a:lstStyle/>
        <a:p>
          <a:endParaRPr lang="nb-NO"/>
        </a:p>
      </dgm:t>
    </dgm:pt>
    <dgm:pt modelId="{CC4EE2B5-C92C-4FC3-B2DF-CC8DD410DDC7}" type="sibTrans" cxnId="{6F744BFB-63A4-4A5B-A814-20163D0B6FE1}">
      <dgm:prSet/>
      <dgm:spPr/>
      <dgm:t>
        <a:bodyPr/>
        <a:lstStyle/>
        <a:p>
          <a:endParaRPr lang="nb-NO"/>
        </a:p>
      </dgm:t>
    </dgm:pt>
    <dgm:pt modelId="{55ABB75C-1062-4442-B6DB-02CAA9961D09}" type="pres">
      <dgm:prSet presAssocID="{E17BC325-55A4-4FEF-B4E3-6FDE9EBAED03}" presName="Name0" presStyleCnt="0">
        <dgm:presLayoutVars>
          <dgm:dir/>
          <dgm:animLvl val="lvl"/>
          <dgm:resizeHandles val="exact"/>
        </dgm:presLayoutVars>
      </dgm:prSet>
      <dgm:spPr/>
    </dgm:pt>
    <dgm:pt modelId="{7687612A-8FE0-42F0-A0E1-CADC44A29282}" type="pres">
      <dgm:prSet presAssocID="{F7B89E78-81B2-427A-AA21-52F03EC7D7BD}" presName="Name8" presStyleCnt="0"/>
      <dgm:spPr/>
    </dgm:pt>
    <dgm:pt modelId="{41D847A4-CF77-4DFA-AFE7-8BEE744B5249}" type="pres">
      <dgm:prSet presAssocID="{F7B89E78-81B2-427A-AA21-52F03EC7D7BD}" presName="level" presStyleLbl="node1" presStyleIdx="0" presStyleCnt="3" custLinFactNeighborX="1005" custLinFactNeighborY="-1667">
        <dgm:presLayoutVars>
          <dgm:chMax val="1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CD69E13-63F8-4B30-B472-322A2E095EE6}" type="pres">
      <dgm:prSet presAssocID="{F7B89E78-81B2-427A-AA21-52F03EC7D7B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78D79EE9-AB5F-436A-A65C-142DFAFF782E}" type="pres">
      <dgm:prSet presAssocID="{53F190D3-7680-4FBC-87EA-3EA95C47D259}" presName="Name8" presStyleCnt="0"/>
      <dgm:spPr/>
    </dgm:pt>
    <dgm:pt modelId="{5ED80A54-77C6-4A07-BC42-6E0173D3DE84}" type="pres">
      <dgm:prSet presAssocID="{53F190D3-7680-4FBC-87EA-3EA95C47D259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7AEC9A36-8568-42FE-90C3-A8D38F0A835F}" type="pres">
      <dgm:prSet presAssocID="{53F190D3-7680-4FBC-87EA-3EA95C47D25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6C51A7A5-1547-4C2A-8B8A-DAA0C27B359C}" type="pres">
      <dgm:prSet presAssocID="{D4BEF542-8EC7-4EB7-B415-C0129511EA9F}" presName="Name8" presStyleCnt="0"/>
      <dgm:spPr/>
    </dgm:pt>
    <dgm:pt modelId="{9A880BF4-ACFC-4E45-AF3E-E2C885CC0643}" type="pres">
      <dgm:prSet presAssocID="{D4BEF542-8EC7-4EB7-B415-C0129511EA9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6183B42D-AE6F-4AEA-9F62-7CEDE84F5034}" type="pres">
      <dgm:prSet presAssocID="{D4BEF542-8EC7-4EB7-B415-C0129511EA9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ADB0E9EE-B743-4E39-B7E2-2F59D2ACE9C4}" type="presOf" srcId="{53F190D3-7680-4FBC-87EA-3EA95C47D259}" destId="{7AEC9A36-8568-42FE-90C3-A8D38F0A835F}" srcOrd="1" destOrd="0" presId="urn:microsoft.com/office/officeart/2005/8/layout/pyramid1"/>
    <dgm:cxn modelId="{49960543-A122-4B45-A521-F12585A1D4EE}" type="presOf" srcId="{53F190D3-7680-4FBC-87EA-3EA95C47D259}" destId="{5ED80A54-77C6-4A07-BC42-6E0173D3DE84}" srcOrd="0" destOrd="0" presId="urn:microsoft.com/office/officeart/2005/8/layout/pyramid1"/>
    <dgm:cxn modelId="{6F744BFB-63A4-4A5B-A814-20163D0B6FE1}" srcId="{E17BC325-55A4-4FEF-B4E3-6FDE9EBAED03}" destId="{D4BEF542-8EC7-4EB7-B415-C0129511EA9F}" srcOrd="2" destOrd="0" parTransId="{F1DCB1DC-4713-4681-9CE3-BDDA28178078}" sibTransId="{CC4EE2B5-C92C-4FC3-B2DF-CC8DD410DDC7}"/>
    <dgm:cxn modelId="{79872B71-CAD1-47E4-912B-6628F3F9D43E}" type="presOf" srcId="{F7B89E78-81B2-427A-AA21-52F03EC7D7BD}" destId="{41D847A4-CF77-4DFA-AFE7-8BEE744B5249}" srcOrd="0" destOrd="0" presId="urn:microsoft.com/office/officeart/2005/8/layout/pyramid1"/>
    <dgm:cxn modelId="{6AA10373-5F02-412B-B86B-37EA66F10C89}" srcId="{E17BC325-55A4-4FEF-B4E3-6FDE9EBAED03}" destId="{F7B89E78-81B2-427A-AA21-52F03EC7D7BD}" srcOrd="0" destOrd="0" parTransId="{AA52FE1F-B837-485D-B4F6-FCB3412F61BD}" sibTransId="{43A354AD-5D47-41ED-A4C8-F1AF605DC6BE}"/>
    <dgm:cxn modelId="{66D3855D-1E99-4B27-B8BC-3044F54566DD}" type="presOf" srcId="{D4BEF542-8EC7-4EB7-B415-C0129511EA9F}" destId="{9A880BF4-ACFC-4E45-AF3E-E2C885CC0643}" srcOrd="0" destOrd="0" presId="urn:microsoft.com/office/officeart/2005/8/layout/pyramid1"/>
    <dgm:cxn modelId="{47C0F187-4636-4101-848F-BC25A7256197}" type="presOf" srcId="{D4BEF542-8EC7-4EB7-B415-C0129511EA9F}" destId="{6183B42D-AE6F-4AEA-9F62-7CEDE84F5034}" srcOrd="1" destOrd="0" presId="urn:microsoft.com/office/officeart/2005/8/layout/pyramid1"/>
    <dgm:cxn modelId="{2006043D-A635-4A4C-B5DF-46EE5A1E2ABA}" type="presOf" srcId="{F7B89E78-81B2-427A-AA21-52F03EC7D7BD}" destId="{ECD69E13-63F8-4B30-B472-322A2E095EE6}" srcOrd="1" destOrd="0" presId="urn:microsoft.com/office/officeart/2005/8/layout/pyramid1"/>
    <dgm:cxn modelId="{A9D1C742-53C1-4F41-BCD4-2DAB9DCED357}" srcId="{E17BC325-55A4-4FEF-B4E3-6FDE9EBAED03}" destId="{53F190D3-7680-4FBC-87EA-3EA95C47D259}" srcOrd="1" destOrd="0" parTransId="{F67D63D1-D08E-4A75-88AD-26933D20B21A}" sibTransId="{93BE92AA-40A4-4FBD-B9CB-48FFFA6893E5}"/>
    <dgm:cxn modelId="{5EC3825D-FF5D-4DC1-9EBB-0D0DEC9D3D92}" type="presOf" srcId="{E17BC325-55A4-4FEF-B4E3-6FDE9EBAED03}" destId="{55ABB75C-1062-4442-B6DB-02CAA9961D09}" srcOrd="0" destOrd="0" presId="urn:microsoft.com/office/officeart/2005/8/layout/pyramid1"/>
    <dgm:cxn modelId="{B7AD15B0-34B5-47DD-AE96-C66AE9C5F54E}" type="presParOf" srcId="{55ABB75C-1062-4442-B6DB-02CAA9961D09}" destId="{7687612A-8FE0-42F0-A0E1-CADC44A29282}" srcOrd="0" destOrd="0" presId="urn:microsoft.com/office/officeart/2005/8/layout/pyramid1"/>
    <dgm:cxn modelId="{19755F56-F8A4-4250-8FDE-613349FB91BE}" type="presParOf" srcId="{7687612A-8FE0-42F0-A0E1-CADC44A29282}" destId="{41D847A4-CF77-4DFA-AFE7-8BEE744B5249}" srcOrd="0" destOrd="0" presId="urn:microsoft.com/office/officeart/2005/8/layout/pyramid1"/>
    <dgm:cxn modelId="{F255B8F9-DD20-4526-9651-17549822A8A7}" type="presParOf" srcId="{7687612A-8FE0-42F0-A0E1-CADC44A29282}" destId="{ECD69E13-63F8-4B30-B472-322A2E095EE6}" srcOrd="1" destOrd="0" presId="urn:microsoft.com/office/officeart/2005/8/layout/pyramid1"/>
    <dgm:cxn modelId="{13D3D738-89A0-41A6-827A-B6C59A5E204B}" type="presParOf" srcId="{55ABB75C-1062-4442-B6DB-02CAA9961D09}" destId="{78D79EE9-AB5F-436A-A65C-142DFAFF782E}" srcOrd="1" destOrd="0" presId="urn:microsoft.com/office/officeart/2005/8/layout/pyramid1"/>
    <dgm:cxn modelId="{EDAFE519-1B48-4404-97AE-5968FE1B17C8}" type="presParOf" srcId="{78D79EE9-AB5F-436A-A65C-142DFAFF782E}" destId="{5ED80A54-77C6-4A07-BC42-6E0173D3DE84}" srcOrd="0" destOrd="0" presId="urn:microsoft.com/office/officeart/2005/8/layout/pyramid1"/>
    <dgm:cxn modelId="{80FD7CD9-3FBB-46E7-835A-0DAB40B3646E}" type="presParOf" srcId="{78D79EE9-AB5F-436A-A65C-142DFAFF782E}" destId="{7AEC9A36-8568-42FE-90C3-A8D38F0A835F}" srcOrd="1" destOrd="0" presId="urn:microsoft.com/office/officeart/2005/8/layout/pyramid1"/>
    <dgm:cxn modelId="{A80F6FC8-9DA2-45BB-AC43-1BFA0C1D2721}" type="presParOf" srcId="{55ABB75C-1062-4442-B6DB-02CAA9961D09}" destId="{6C51A7A5-1547-4C2A-8B8A-DAA0C27B359C}" srcOrd="2" destOrd="0" presId="urn:microsoft.com/office/officeart/2005/8/layout/pyramid1"/>
    <dgm:cxn modelId="{BAA8D464-F16D-46A3-93FB-0A39E5B47500}" type="presParOf" srcId="{6C51A7A5-1547-4C2A-8B8A-DAA0C27B359C}" destId="{9A880BF4-ACFC-4E45-AF3E-E2C885CC0643}" srcOrd="0" destOrd="0" presId="urn:microsoft.com/office/officeart/2005/8/layout/pyramid1"/>
    <dgm:cxn modelId="{A43C787B-C610-4AED-AAFB-E424130AB457}" type="presParOf" srcId="{6C51A7A5-1547-4C2A-8B8A-DAA0C27B359C}" destId="{6183B42D-AE6F-4AEA-9F62-7CEDE84F5034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847A4-CF77-4DFA-AFE7-8BEE744B5249}">
      <dsp:nvSpPr>
        <dsp:cNvPr id="0" name=""/>
        <dsp:cNvSpPr/>
      </dsp:nvSpPr>
      <dsp:spPr>
        <a:xfrm>
          <a:off x="2397168" y="0"/>
          <a:ext cx="2373316" cy="1431209"/>
        </a:xfrm>
        <a:prstGeom prst="trapezoid">
          <a:avLst>
            <a:gd name="adj" fmla="val 82913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 dirty="0" smtClean="0"/>
            <a:t>Avansert Regresjonsanalyse</a:t>
          </a:r>
          <a:endParaRPr lang="nb-NO" sz="2200" kern="1200" dirty="0"/>
        </a:p>
      </dsp:txBody>
      <dsp:txXfrm>
        <a:off x="2397168" y="0"/>
        <a:ext cx="2373316" cy="1431209"/>
      </dsp:txXfrm>
    </dsp:sp>
    <dsp:sp modelId="{5ED80A54-77C6-4A07-BC42-6E0173D3DE84}">
      <dsp:nvSpPr>
        <dsp:cNvPr id="0" name=""/>
        <dsp:cNvSpPr/>
      </dsp:nvSpPr>
      <dsp:spPr>
        <a:xfrm>
          <a:off x="1186658" y="1431209"/>
          <a:ext cx="4746633" cy="1431209"/>
        </a:xfrm>
        <a:prstGeom prst="trapezoid">
          <a:avLst>
            <a:gd name="adj" fmla="val 82913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 dirty="0" smtClean="0"/>
            <a:t>Enkel Regresjonsanalyse</a:t>
          </a:r>
          <a:endParaRPr lang="nb-NO" sz="2200" kern="1200" dirty="0"/>
        </a:p>
      </dsp:txBody>
      <dsp:txXfrm>
        <a:off x="2017319" y="1431209"/>
        <a:ext cx="3085312" cy="1431209"/>
      </dsp:txXfrm>
    </dsp:sp>
    <dsp:sp modelId="{9A880BF4-ACFC-4E45-AF3E-E2C885CC0643}">
      <dsp:nvSpPr>
        <dsp:cNvPr id="0" name=""/>
        <dsp:cNvSpPr/>
      </dsp:nvSpPr>
      <dsp:spPr>
        <a:xfrm>
          <a:off x="0" y="2862419"/>
          <a:ext cx="7119951" cy="1431209"/>
        </a:xfrm>
        <a:prstGeom prst="trapezoid">
          <a:avLst>
            <a:gd name="adj" fmla="val 82913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200" kern="1200" dirty="0" smtClean="0"/>
            <a:t>Korrelasjonsanalyse</a:t>
          </a:r>
          <a:endParaRPr lang="nb-NO" sz="2200" kern="1200" dirty="0"/>
        </a:p>
      </dsp:txBody>
      <dsp:txXfrm>
        <a:off x="1245991" y="2862419"/>
        <a:ext cx="4627968" cy="1431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B51D-5C18-47F0-8AE6-50AB75136248}" type="datetimeFigureOut">
              <a:rPr lang="nb-NO" smtClean="0"/>
              <a:t>06.10.2016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84B82-F355-4128-B3C8-C7C942F8631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644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CCF70-5840-4FF5-A3B2-636A207FE48C}" type="datetimeFigureOut">
              <a:rPr lang="nb-NO" smtClean="0"/>
              <a:t>06.10.2016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9649C-B411-4CB2-BF22-38E8542B4D5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10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Hvem er jeg?</a:t>
            </a:r>
          </a:p>
          <a:p>
            <a:r>
              <a:rPr lang="nb-NO" dirty="0" smtClean="0"/>
              <a:t>Hvordan jeg jobber med journalister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Hva vi skal snakke om i dag?</a:t>
            </a:r>
          </a:p>
          <a:p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2662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9723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972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Undersøkende journalistikk</a:t>
            </a:r>
          </a:p>
          <a:p>
            <a:r>
              <a:rPr lang="nb-NO" dirty="0" smtClean="0"/>
              <a:t>Visualisering</a:t>
            </a:r>
            <a:r>
              <a:rPr lang="nb-NO" baseline="0" dirty="0" smtClean="0"/>
              <a:t> av data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061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9723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Regresjon er en statistisk teknikk for å kunne predikere et bestemt utfall fra en del variabler. Regresjon kan danne grunnlag for en prediksjonsmodell.</a:t>
            </a:r>
          </a:p>
          <a:p>
            <a:r>
              <a:rPr lang="nb-NO" dirty="0" smtClean="0"/>
              <a:t>Regresjon kan hjelpe deg å forstå hvilke variabler er best til å predikere utfallet.</a:t>
            </a:r>
          </a:p>
          <a:p>
            <a:r>
              <a:rPr lang="nb-NO" dirty="0" smtClean="0"/>
              <a:t>Regresjon gir deg statistiske parametere for å forstå hvor god prediksjonsmodellen er til å predikere utfallet.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030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-1 og 1</a:t>
            </a:r>
          </a:p>
          <a:p>
            <a:r>
              <a:rPr lang="nb-NO" dirty="0" smtClean="0"/>
              <a:t>Når har vi et regresjonstall?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513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9582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972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9723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Hva er en korrelasjonsanalyse? </a:t>
            </a:r>
          </a:p>
          <a:p>
            <a:r>
              <a:rPr lang="nb-NO" dirty="0" err="1" smtClean="0"/>
              <a:t>Provide</a:t>
            </a:r>
            <a:r>
              <a:rPr lang="nb-NO" dirty="0" smtClean="0"/>
              <a:t> score mellom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649C-B411-4CB2-BF22-38E8542B4D5A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734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6EE328-6AFF-436B-881F-213D56084544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dirty="0"/>
              <a:t>10/6/2016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E37674-C1BA-4107-9B06-6D4CAC3A3DF5}" type="datetimeFigureOut">
              <a:rPr lang="en-US" dirty="0"/>
              <a:t>10/6/2016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studio.com/products/rstudio/download3/" TargetMode="External"/><Relationship Id="rId5" Type="http://schemas.openxmlformats.org/officeDocument/2006/relationships/hyperlink" Target="https://cran.r-project.org/bin/windows/base/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talk.com/providers/stanford-online/courses/statistical-learning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www.coursera.org/specializations/jhu-data-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leanpub.com/rprogramming" TargetMode="External"/><Relationship Id="rId4" Type="http://schemas.openxmlformats.org/officeDocument/2006/relationships/hyperlink" Target="http://www-bcf.usc.edu/~gareth/ISL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04" y="200025"/>
            <a:ext cx="10763250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083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39" y="2529544"/>
            <a:ext cx="3160460" cy="432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en korrelasjonsanalyse?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Korrelasjonsanalyse er en statistisk metode som kvantifisere styrken og retning i et lineart forhold mellom to variabler</a:t>
            </a:r>
          </a:p>
          <a:p>
            <a:r>
              <a:rPr lang="nb-NO" dirty="0" smtClean="0"/>
              <a:t>En korrelasjonskoeffisient har et verdi mellom 1 og -1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3549093"/>
            <a:ext cx="2875207" cy="288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97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38" y="1121007"/>
            <a:ext cx="5875005" cy="518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3"/>
          <p:cNvSpPr/>
          <p:nvPr/>
        </p:nvSpPr>
        <p:spPr>
          <a:xfrm>
            <a:off x="8862820" y="1469077"/>
            <a:ext cx="172794" cy="828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" name="Rett pil 6"/>
          <p:cNvCxnSpPr/>
          <p:nvPr/>
        </p:nvCxnSpPr>
        <p:spPr>
          <a:xfrm flipH="1">
            <a:off x="9352219" y="1510513"/>
            <a:ext cx="801771" cy="11377"/>
          </a:xfrm>
          <a:prstGeom prst="straightConnector1">
            <a:avLst/>
          </a:prstGeom>
          <a:ln w="666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2" y="2266235"/>
            <a:ext cx="5893736" cy="387118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 err="1" smtClean="0"/>
              <a:t>Visualisering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09" y="1719966"/>
            <a:ext cx="5677272" cy="49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nb-NO" dirty="0" smtClean="0"/>
              <a:t>Korrelasjon </a:t>
            </a:r>
            <a:r>
              <a:rPr lang="nb-NO" dirty="0" err="1" smtClean="0"/>
              <a:t>vs</a:t>
            </a:r>
            <a:r>
              <a:rPr lang="nb-NO" dirty="0" smtClean="0"/>
              <a:t> Kausalitet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56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Korrelasjon </a:t>
            </a:r>
            <a:r>
              <a:rPr lang="nb-NO" dirty="0" err="1" smtClean="0"/>
              <a:t>vs</a:t>
            </a:r>
            <a:r>
              <a:rPr lang="nb-NO" dirty="0" smtClean="0"/>
              <a:t> Kausalitet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081" y="1886942"/>
            <a:ext cx="6992676" cy="496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7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888914" cy="1609344"/>
          </a:xfrm>
        </p:spPr>
        <p:txBody>
          <a:bodyPr/>
          <a:lstStyle/>
          <a:p>
            <a:r>
              <a:rPr lang="nb-NO" dirty="0" smtClean="0"/>
              <a:t>Når skal linear regresjon brukes?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84818" y="2351987"/>
            <a:ext cx="5545637" cy="4050792"/>
          </a:xfrm>
        </p:spPr>
        <p:txBody>
          <a:bodyPr>
            <a:normAutofit/>
          </a:bodyPr>
          <a:lstStyle/>
          <a:p>
            <a:endParaRPr lang="nb-NO" dirty="0" smtClean="0"/>
          </a:p>
          <a:p>
            <a:r>
              <a:rPr lang="nb-NO" dirty="0" smtClean="0"/>
              <a:t>Hva skjer egentlig her?</a:t>
            </a:r>
          </a:p>
          <a:p>
            <a:r>
              <a:rPr lang="nb-NO" dirty="0" smtClean="0"/>
              <a:t>Har vi en </a:t>
            </a:r>
            <a:r>
              <a:rPr lang="nb-NO" dirty="0" err="1" smtClean="0"/>
              <a:t>sammengeng</a:t>
            </a:r>
            <a:r>
              <a:rPr lang="nb-NO" dirty="0" smtClean="0"/>
              <a:t>?</a:t>
            </a:r>
          </a:p>
          <a:p>
            <a:r>
              <a:rPr lang="nb-NO" dirty="0" smtClean="0"/>
              <a:t>Hvor sterk er sammenhengen?</a:t>
            </a:r>
          </a:p>
          <a:p>
            <a:r>
              <a:rPr lang="nb-NO" dirty="0" smtClean="0"/>
              <a:t>”</a:t>
            </a:r>
            <a:r>
              <a:rPr lang="nb-NO" dirty="0" err="1" smtClean="0"/>
              <a:t>Who’s</a:t>
            </a:r>
            <a:r>
              <a:rPr lang="nb-NO" dirty="0" smtClean="0"/>
              <a:t> </a:t>
            </a:r>
            <a:r>
              <a:rPr lang="nb-NO" dirty="0" err="1" smtClean="0"/>
              <a:t>lying</a:t>
            </a:r>
            <a:r>
              <a:rPr lang="nb-NO" dirty="0" smtClean="0"/>
              <a:t>?”</a:t>
            </a:r>
          </a:p>
          <a:p>
            <a:endParaRPr lang="nb-NO" dirty="0" smtClean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410" y="2093976"/>
            <a:ext cx="4745504" cy="397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2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772030" cy="3035808"/>
          </a:xfrm>
        </p:spPr>
        <p:txBody>
          <a:bodyPr/>
          <a:lstStyle/>
          <a:p>
            <a:r>
              <a:rPr lang="nb-NO" dirty="0" smtClean="0"/>
              <a:t>Oppdrag: hva påvirker boligpriser?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267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Teknologi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4294967295"/>
          </p:nvPr>
        </p:nvSpPr>
        <p:spPr>
          <a:xfrm>
            <a:off x="624418" y="6381328"/>
            <a:ext cx="1054100" cy="18000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Side </a:t>
            </a:r>
            <a:fld id="{6CA168A9-9E77-41BF-9769-C23ACF85BEDF}" type="slidenum">
              <a:rPr lang="nb-NO" smtClean="0"/>
              <a:pPr/>
              <a:t>16</a:t>
            </a:fld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3" y="1993232"/>
            <a:ext cx="49657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63" y="3155282"/>
            <a:ext cx="215287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678" y="3289990"/>
            <a:ext cx="3101579" cy="95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7"/>
          <p:cNvSpPr txBox="1"/>
          <p:nvPr/>
        </p:nvSpPr>
        <p:spPr>
          <a:xfrm>
            <a:off x="77853" y="6565019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Source: Gartner</a:t>
            </a:r>
            <a:endParaRPr lang="en-US" sz="800" dirty="0"/>
          </a:p>
        </p:txBody>
      </p:sp>
      <p:sp>
        <p:nvSpPr>
          <p:cNvPr id="4" name="TekstSylinder 3"/>
          <p:cNvSpPr txBox="1"/>
          <p:nvPr/>
        </p:nvSpPr>
        <p:spPr>
          <a:xfrm>
            <a:off x="6072358" y="4895051"/>
            <a:ext cx="60640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Download</a:t>
            </a:r>
            <a:r>
              <a:rPr lang="nb-NO" dirty="0" smtClean="0"/>
              <a:t> R:</a:t>
            </a:r>
          </a:p>
          <a:p>
            <a:r>
              <a:rPr lang="nb-NO" dirty="0" smtClean="0">
                <a:hlinkClick r:id="rId5"/>
              </a:rPr>
              <a:t>https</a:t>
            </a:r>
            <a:r>
              <a:rPr lang="nb-NO" dirty="0">
                <a:hlinkClick r:id="rId5"/>
              </a:rPr>
              <a:t>://cran.r-project.org/bin/windows/base</a:t>
            </a:r>
            <a:r>
              <a:rPr lang="nb-NO" dirty="0" smtClean="0">
                <a:hlinkClick r:id="rId5"/>
              </a:rPr>
              <a:t>/</a:t>
            </a:r>
            <a:endParaRPr lang="nb-NO" dirty="0" smtClean="0"/>
          </a:p>
          <a:p>
            <a:r>
              <a:rPr lang="nb-NO" dirty="0" err="1" smtClean="0"/>
              <a:t>Download</a:t>
            </a:r>
            <a:r>
              <a:rPr lang="nb-NO" dirty="0" smtClean="0"/>
              <a:t> R Studio:</a:t>
            </a:r>
          </a:p>
          <a:p>
            <a:r>
              <a:rPr lang="nb-NO" dirty="0">
                <a:hlinkClick r:id="rId6"/>
              </a:rPr>
              <a:t>https://www.rstudio.com/products/rstudio/download3</a:t>
            </a:r>
            <a:r>
              <a:rPr lang="nb-NO" dirty="0" smtClean="0">
                <a:hlinkClick r:id="rId6"/>
              </a:rPr>
              <a:t>/</a:t>
            </a:r>
            <a:endParaRPr lang="nb-NO" dirty="0" smtClean="0"/>
          </a:p>
          <a:p>
            <a:endParaRPr lang="nb-NO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58" y="1993232"/>
            <a:ext cx="33051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2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Prosess i 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b-NO" sz="3200" dirty="0" smtClean="0"/>
          </a:p>
          <a:p>
            <a:r>
              <a:rPr lang="nb-NO" sz="3200" dirty="0" smtClean="0"/>
              <a:t>Steg </a:t>
            </a:r>
            <a:r>
              <a:rPr lang="nb-NO" sz="3200" dirty="0"/>
              <a:t>1</a:t>
            </a:r>
            <a:r>
              <a:rPr lang="nb-NO" sz="3200" dirty="0" smtClean="0"/>
              <a:t>: Kjør en korrelasjonsanalyse</a:t>
            </a:r>
          </a:p>
          <a:p>
            <a:r>
              <a:rPr lang="nb-NO" sz="3200" dirty="0" smtClean="0"/>
              <a:t>Steg 2: Visualisere data: har vi en rett linje?</a:t>
            </a:r>
          </a:p>
          <a:p>
            <a:r>
              <a:rPr lang="nb-NO" sz="3200" dirty="0" smtClean="0"/>
              <a:t>Steg 3: Kjør regresjon</a:t>
            </a:r>
          </a:p>
          <a:p>
            <a:r>
              <a:rPr lang="nb-NO" sz="3200" dirty="0" smtClean="0"/>
              <a:t>Steg 4: Bruk sunt fornuft</a:t>
            </a:r>
          </a:p>
        </p:txBody>
      </p:sp>
    </p:spTree>
    <p:extLst>
      <p:ext uri="{BB962C8B-B14F-4D97-AF65-F5344CB8AC3E}">
        <p14:creationId xmlns:p14="http://schemas.microsoft.com/office/powerpoint/2010/main" val="20641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Hva </a:t>
            </a:r>
            <a:r>
              <a:rPr lang="nb-NO" dirty="0"/>
              <a:t>f</a:t>
            </a:r>
            <a:r>
              <a:rPr lang="nb-NO" dirty="0" smtClean="0"/>
              <a:t>ant vi?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52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472" y="1721994"/>
            <a:ext cx="5430740" cy="505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lipse 3"/>
          <p:cNvSpPr/>
          <p:nvPr/>
        </p:nvSpPr>
        <p:spPr>
          <a:xfrm>
            <a:off x="6122500" y="2568271"/>
            <a:ext cx="2480807" cy="5327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390983" y="246092"/>
            <a:ext cx="6663193" cy="1609344"/>
          </a:xfrm>
        </p:spPr>
        <p:txBody>
          <a:bodyPr>
            <a:normAutofit/>
          </a:bodyPr>
          <a:lstStyle/>
          <a:p>
            <a:r>
              <a:rPr lang="nb-NO" dirty="0" smtClean="0"/>
              <a:t>Steg 1: Korrelasjonsanalyse</a:t>
            </a:r>
            <a:endParaRPr lang="nb-NO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1" y="62863"/>
            <a:ext cx="4907204" cy="671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2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>
                <a:latin typeface="Aharoni" panose="02010803020104030203" pitchFamily="2" charset="-79"/>
                <a:cs typeface="Aharoni" panose="02010803020104030203" pitchFamily="2" charset="-79"/>
              </a:rPr>
              <a:t>Kvinnen på Gaustad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4992757" cy="4486275"/>
          </a:xfrm>
        </p:spPr>
        <p:txBody>
          <a:bodyPr/>
          <a:lstStyle/>
          <a:p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r>
              <a:rPr lang="nb-NO" dirty="0" smtClean="0"/>
              <a:t>Har </a:t>
            </a:r>
            <a:r>
              <a:rPr lang="nb-NO" dirty="0"/>
              <a:t>de siste to årene vært bundet fast hele eller store deler av døgnet.</a:t>
            </a:r>
          </a:p>
          <a:p>
            <a:r>
              <a:rPr lang="nb-NO" dirty="0"/>
              <a:t>Vi hørte først om saken høsten 2014. Da hadde hun gått rettens vei for å slippe ut – slik at hun kunne ta </a:t>
            </a:r>
            <a:r>
              <a:rPr lang="nb-NO" dirty="0" smtClean="0"/>
              <a:t>sitt eget </a:t>
            </a:r>
            <a:r>
              <a:rPr lang="nb-NO" dirty="0"/>
              <a:t>liv. Kvinnen tapte saken.</a:t>
            </a:r>
          </a:p>
          <a:p>
            <a:r>
              <a:rPr lang="nb-NO" dirty="0"/>
              <a:t>I november 2015 var hun klar for å </a:t>
            </a:r>
            <a:r>
              <a:rPr lang="nb-NO" dirty="0" smtClean="0"/>
              <a:t>fortelle.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7"/>
          <a:stretch/>
        </p:blipFill>
        <p:spPr>
          <a:xfrm>
            <a:off x="7049749" y="1754298"/>
            <a:ext cx="4164240" cy="44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33" y="1773143"/>
            <a:ext cx="5906351" cy="4985468"/>
          </a:xfrm>
          <a:prstGeom prst="rect">
            <a:avLst/>
          </a:prstGeom>
          <a:noFill/>
          <a:ln w="9525">
            <a:solidFill>
              <a:schemeClr val="tx1">
                <a:alpha val="43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866198" y="265626"/>
            <a:ext cx="6262050" cy="1609344"/>
          </a:xfrm>
        </p:spPr>
        <p:txBody>
          <a:bodyPr/>
          <a:lstStyle/>
          <a:p>
            <a:r>
              <a:rPr lang="nb-NO" dirty="0" smtClean="0"/>
              <a:t>Steg 2: </a:t>
            </a:r>
            <a:br>
              <a:rPr lang="nb-NO" dirty="0" smtClean="0"/>
            </a:br>
            <a:r>
              <a:rPr lang="nb-NO" dirty="0" smtClean="0"/>
              <a:t>Visualisere data</a:t>
            </a:r>
            <a:endParaRPr lang="nb-NO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4" y="265626"/>
            <a:ext cx="4483733" cy="649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lipse 3"/>
          <p:cNvSpPr/>
          <p:nvPr/>
        </p:nvSpPr>
        <p:spPr>
          <a:xfrm>
            <a:off x="10024192" y="4043240"/>
            <a:ext cx="866692" cy="445273"/>
          </a:xfrm>
          <a:prstGeom prst="ellipse">
            <a:avLst/>
          </a:prstGeom>
          <a:noFill/>
          <a:ln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/>
          <p:cNvSpPr/>
          <p:nvPr/>
        </p:nvSpPr>
        <p:spPr>
          <a:xfrm>
            <a:off x="7071016" y="2915480"/>
            <a:ext cx="1094974" cy="445273"/>
          </a:xfrm>
          <a:prstGeom prst="ellipse">
            <a:avLst/>
          </a:prstGeom>
          <a:noFill/>
          <a:ln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Ellipse 6"/>
          <p:cNvSpPr/>
          <p:nvPr/>
        </p:nvSpPr>
        <p:spPr>
          <a:xfrm>
            <a:off x="5882888" y="3662903"/>
            <a:ext cx="866692" cy="445273"/>
          </a:xfrm>
          <a:prstGeom prst="ellipse">
            <a:avLst/>
          </a:prstGeom>
          <a:noFill/>
          <a:ln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06" y="4691270"/>
            <a:ext cx="1795678" cy="216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07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85" y="1574364"/>
            <a:ext cx="6753666" cy="258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4777880" y="484632"/>
            <a:ext cx="6350367" cy="1609344"/>
          </a:xfrm>
        </p:spPr>
        <p:txBody>
          <a:bodyPr/>
          <a:lstStyle/>
          <a:p>
            <a:r>
              <a:rPr lang="nb-NO" dirty="0" smtClean="0"/>
              <a:t>Steg 3: Regresjon</a:t>
            </a:r>
            <a:endParaRPr lang="nb-NO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" y="874643"/>
            <a:ext cx="4324524" cy="5007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ktangel 3"/>
          <p:cNvSpPr/>
          <p:nvPr/>
        </p:nvSpPr>
        <p:spPr>
          <a:xfrm>
            <a:off x="7883357" y="3753022"/>
            <a:ext cx="437322" cy="13517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5669279" y="3141661"/>
            <a:ext cx="580446" cy="12863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7068708" y="3141661"/>
            <a:ext cx="1251972" cy="8575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85" y="4163513"/>
            <a:ext cx="6669363" cy="259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ktangel 11"/>
          <p:cNvSpPr/>
          <p:nvPr/>
        </p:nvSpPr>
        <p:spPr>
          <a:xfrm>
            <a:off x="7883357" y="6366481"/>
            <a:ext cx="437322" cy="13517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ktangel 12"/>
          <p:cNvSpPr/>
          <p:nvPr/>
        </p:nvSpPr>
        <p:spPr>
          <a:xfrm>
            <a:off x="5677230" y="5755120"/>
            <a:ext cx="580446" cy="12863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/>
          <p:cNvSpPr/>
          <p:nvPr/>
        </p:nvSpPr>
        <p:spPr>
          <a:xfrm>
            <a:off x="7068708" y="5755120"/>
            <a:ext cx="1251972" cy="8575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21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>
                <a:latin typeface="Aharoni" panose="02010803020104030203" pitchFamily="2" charset="-79"/>
                <a:cs typeface="Aharoni" panose="02010803020104030203" pitchFamily="2" charset="-79"/>
              </a:rPr>
              <a:t>Noen av sakene</a:t>
            </a:r>
          </a:p>
        </p:txBody>
      </p:sp>
      <p:pic>
        <p:nvPicPr>
          <p:cNvPr id="7" name="Plassholder for innhol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74" y="18628"/>
            <a:ext cx="4903414" cy="6839372"/>
          </a:xfr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8" y="0"/>
            <a:ext cx="4791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Hvordan kan jeg lære mer?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0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Kurs &amp; Bøker 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Gratis kurs:</a:t>
            </a:r>
          </a:p>
          <a:p>
            <a:pPr lvl="1"/>
            <a:r>
              <a:rPr lang="nb-NO" dirty="0" smtClean="0"/>
              <a:t>Data </a:t>
            </a:r>
            <a:r>
              <a:rPr lang="nb-NO" dirty="0" err="1" smtClean="0"/>
              <a:t>Science</a:t>
            </a:r>
            <a:r>
              <a:rPr lang="nb-NO" dirty="0" smtClean="0"/>
              <a:t> </a:t>
            </a:r>
            <a:r>
              <a:rPr lang="nb-NO" dirty="0" err="1" smtClean="0"/>
              <a:t>Specialization</a:t>
            </a:r>
            <a:r>
              <a:rPr lang="nb-NO" dirty="0" smtClean="0"/>
              <a:t> (</a:t>
            </a:r>
            <a:r>
              <a:rPr lang="nb-NO" dirty="0" err="1" smtClean="0"/>
              <a:t>Coursera</a:t>
            </a:r>
            <a:r>
              <a:rPr lang="nb-NO" dirty="0" smtClean="0"/>
              <a:t>): </a:t>
            </a:r>
            <a:r>
              <a:rPr lang="nb-NO" dirty="0">
                <a:hlinkClick r:id="rId2"/>
              </a:rPr>
              <a:t>https://</a:t>
            </a:r>
            <a:r>
              <a:rPr lang="nb-NO" dirty="0" smtClean="0">
                <a:hlinkClick r:id="rId2"/>
              </a:rPr>
              <a:t>www.coursera.org/specializations/jhu-data-science</a:t>
            </a:r>
            <a:endParaRPr lang="nb-NO" dirty="0" smtClean="0"/>
          </a:p>
          <a:p>
            <a:pPr lvl="1"/>
            <a:r>
              <a:rPr lang="nb-NO" dirty="0" smtClean="0"/>
              <a:t>Stanford Online</a:t>
            </a:r>
            <a:r>
              <a:rPr lang="nb-NO" dirty="0"/>
              <a:t>: </a:t>
            </a:r>
            <a:r>
              <a:rPr lang="nb-NO" dirty="0">
                <a:hlinkClick r:id="rId3"/>
              </a:rPr>
              <a:t>https://</a:t>
            </a:r>
            <a:r>
              <a:rPr lang="nb-NO" dirty="0" smtClean="0">
                <a:hlinkClick r:id="rId3"/>
              </a:rPr>
              <a:t>www.coursetalk.com/providers/stanford-online/courses/statistical-learning</a:t>
            </a:r>
            <a:endParaRPr lang="nb-NO" dirty="0" smtClean="0"/>
          </a:p>
          <a:p>
            <a:pPr lvl="1"/>
            <a:r>
              <a:rPr lang="nb-NO" dirty="0" smtClean="0"/>
              <a:t>Machine Learning (</a:t>
            </a:r>
            <a:r>
              <a:rPr lang="nb-NO" dirty="0" err="1"/>
              <a:t>C</a:t>
            </a:r>
            <a:r>
              <a:rPr lang="nb-NO" dirty="0" err="1" smtClean="0"/>
              <a:t>oursera</a:t>
            </a:r>
            <a:r>
              <a:rPr lang="nb-NO" dirty="0" smtClean="0"/>
              <a:t> and </a:t>
            </a:r>
            <a:r>
              <a:rPr lang="nb-NO" dirty="0" err="1" smtClean="0"/>
              <a:t>Standford</a:t>
            </a:r>
            <a:r>
              <a:rPr lang="nb-NO" dirty="0" smtClean="0"/>
              <a:t>) : </a:t>
            </a:r>
            <a:r>
              <a:rPr lang="nb-NO" dirty="0"/>
              <a:t>https://www.coursera.org/learn/machine-learning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Gratis </a:t>
            </a:r>
            <a:r>
              <a:rPr lang="nb-NO" dirty="0"/>
              <a:t>bøker: </a:t>
            </a:r>
            <a:endParaRPr lang="nb-NO" dirty="0" smtClean="0"/>
          </a:p>
          <a:p>
            <a:pPr lvl="1"/>
            <a:r>
              <a:rPr lang="nb-NO" dirty="0" smtClean="0">
                <a:hlinkClick r:id="rId4"/>
              </a:rPr>
              <a:t>http</a:t>
            </a:r>
            <a:r>
              <a:rPr lang="nb-NO" dirty="0">
                <a:hlinkClick r:id="rId4"/>
              </a:rPr>
              <a:t>://www-bcf.usc.edu/~gareth/ISL</a:t>
            </a:r>
            <a:r>
              <a:rPr lang="nb-NO" dirty="0" smtClean="0">
                <a:hlinkClick r:id="rId4"/>
              </a:rPr>
              <a:t>/</a:t>
            </a:r>
            <a:r>
              <a:rPr lang="nb-NO" dirty="0" smtClean="0"/>
              <a:t> Statistical Learning</a:t>
            </a:r>
          </a:p>
          <a:p>
            <a:pPr lvl="1"/>
            <a:r>
              <a:rPr lang="nb-NO" dirty="0">
                <a:hlinkClick r:id="rId5"/>
              </a:rPr>
              <a:t>https://</a:t>
            </a:r>
            <a:r>
              <a:rPr lang="nb-NO" dirty="0" smtClean="0">
                <a:hlinkClick r:id="rId5"/>
              </a:rPr>
              <a:t>leanpub.com/rprogramming</a:t>
            </a:r>
            <a:r>
              <a:rPr lang="nb-NO" dirty="0" smtClean="0"/>
              <a:t> </a:t>
            </a:r>
          </a:p>
          <a:p>
            <a:pPr lvl="1"/>
            <a:endParaRPr lang="nb-NO" dirty="0" smtClean="0"/>
          </a:p>
          <a:p>
            <a:pPr marL="274320" lvl="1" indent="0">
              <a:buNone/>
            </a:pPr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00" y="4419063"/>
            <a:ext cx="1434241" cy="214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969" y="3921298"/>
            <a:ext cx="1754754" cy="22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0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772030" cy="3035808"/>
          </a:xfrm>
        </p:spPr>
        <p:txBody>
          <a:bodyPr/>
          <a:lstStyle/>
          <a:p>
            <a:r>
              <a:rPr lang="nb-NO" sz="15000" dirty="0" smtClean="0"/>
              <a:t>         ?</a:t>
            </a:r>
            <a:endParaRPr lang="nb-NO" sz="15000" dirty="0"/>
          </a:p>
        </p:txBody>
      </p:sp>
    </p:spTree>
    <p:extLst>
      <p:ext uri="{BB962C8B-B14F-4D97-AF65-F5344CB8AC3E}">
        <p14:creationId xmlns:p14="http://schemas.microsoft.com/office/powerpoint/2010/main" val="34742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b-NO" dirty="0">
                <a:latin typeface="Aharoni" panose="02010803020104030203" pitchFamily="2" charset="-79"/>
                <a:cs typeface="Aharoni" panose="02010803020104030203" pitchFamily="2" charset="-79"/>
              </a:rPr>
              <a:t>Hvor unik var hennes historie</a:t>
            </a:r>
            <a:r>
              <a:rPr lang="nb-NO" sz="60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517912" y="1825626"/>
            <a:ext cx="6612835" cy="413879"/>
          </a:xfrm>
        </p:spPr>
        <p:txBody>
          <a:bodyPr>
            <a:normAutofit/>
          </a:bodyPr>
          <a:lstStyle/>
          <a:p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53" y="1850163"/>
            <a:ext cx="6892869" cy="45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>
                <a:latin typeface="Aharoni" panose="02010803020104030203" pitchFamily="2" charset="-79"/>
                <a:cs typeface="Aharoni" panose="02010803020104030203" pitchFamily="2" charset="-79"/>
              </a:rPr>
              <a:t>Innsyn i tvangsmiddelbruk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32452" y="1825625"/>
            <a:ext cx="9236765" cy="4270375"/>
          </a:xfrm>
        </p:spPr>
        <p:txBody>
          <a:bodyPr>
            <a:normAutofit/>
          </a:bodyPr>
          <a:lstStyle/>
          <a:p>
            <a:endParaRPr lang="nb-NO" dirty="0" smtClean="0"/>
          </a:p>
          <a:p>
            <a:endParaRPr lang="nb-NO" dirty="0"/>
          </a:p>
          <a:p>
            <a:r>
              <a:rPr lang="nb-NO" dirty="0" smtClean="0"/>
              <a:t>Kontaktet </a:t>
            </a:r>
            <a:r>
              <a:rPr lang="nb-NO" dirty="0" smtClean="0"/>
              <a:t>Helsedirektoratet, som selv sa at </a:t>
            </a:r>
            <a:r>
              <a:rPr lang="nb-NO" dirty="0"/>
              <a:t>deres årlige oversikt var mangelfull</a:t>
            </a:r>
          </a:p>
          <a:p>
            <a:r>
              <a:rPr lang="nb-NO" dirty="0"/>
              <a:t>Vi kontaktet de 102 institusjonene som er godkjent for døgnopphold på tvang</a:t>
            </a:r>
          </a:p>
          <a:p>
            <a:r>
              <a:rPr lang="nb-NO" dirty="0"/>
              <a:t>Ba om fire tall: Antall vedtak om mekaniske tvangsmidler, antall pasienter som hadde vedtak, antall vedtak som varte over 8 timer og det lengste vedtaket det året. For 2014 og 2015.</a:t>
            </a:r>
          </a:p>
          <a:p>
            <a:r>
              <a:rPr lang="nb-NO" dirty="0"/>
              <a:t>De fleste ga oss innsyn, men arbeidet tok tid fordi det kun fantes manuelt i </a:t>
            </a:r>
            <a:r>
              <a:rPr lang="nb-NO" i="1" dirty="0"/>
              <a:t>håndskrevne tvangsprotokoller.</a:t>
            </a:r>
          </a:p>
        </p:txBody>
      </p:sp>
    </p:spTree>
    <p:extLst>
      <p:ext uri="{BB962C8B-B14F-4D97-AF65-F5344CB8AC3E}">
        <p14:creationId xmlns:p14="http://schemas.microsoft.com/office/powerpoint/2010/main" val="420494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Regionale forskjeller</a:t>
            </a:r>
            <a:endParaRPr lang="nb-NO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510748"/>
            <a:ext cx="6353014" cy="4666215"/>
          </a:xfrm>
        </p:spPr>
        <p:txBody>
          <a:bodyPr>
            <a:normAutofit/>
          </a:bodyPr>
          <a:lstStyle/>
          <a:p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r>
              <a:rPr lang="nb-NO" dirty="0" smtClean="0"/>
              <a:t>Hva </a:t>
            </a:r>
            <a:r>
              <a:rPr lang="nb-NO" dirty="0" smtClean="0"/>
              <a:t>var EGENTLIG de regionale forskjellene?</a:t>
            </a:r>
          </a:p>
          <a:p>
            <a:r>
              <a:rPr lang="nb-NO" dirty="0" smtClean="0"/>
              <a:t>Hentet inn tall fra SSB på sysselsatte – kunne dette forklare?</a:t>
            </a:r>
          </a:p>
          <a:p>
            <a:r>
              <a:rPr lang="nb-NO" dirty="0" smtClean="0"/>
              <a:t>Antall beltelegginger per innbygger i opptaksområdet til hvert helseforetak – sammenlignbart.</a:t>
            </a:r>
          </a:p>
          <a:p>
            <a:r>
              <a:rPr lang="nb-NO" dirty="0" smtClean="0"/>
              <a:t>Ingen grunn til å tro at man jevnt over er «sykere» i en region fremfor en annen.</a:t>
            </a:r>
          </a:p>
          <a:p>
            <a:endParaRPr lang="nb-NO" dirty="0" smtClean="0"/>
          </a:p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32" y="1892948"/>
            <a:ext cx="2673458" cy="40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3" y="1470990"/>
            <a:ext cx="5812231" cy="4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29" y="1695748"/>
            <a:ext cx="4955457" cy="377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47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Hvordan kan data hjelpe meg?</a:t>
            </a:r>
            <a:endParaRPr lang="nb-NO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2149"/>
            <a:ext cx="4509770" cy="343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86" y="2214976"/>
            <a:ext cx="4060423" cy="340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81" y="2005096"/>
            <a:ext cx="5270896" cy="361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55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Linear</a:t>
            </a:r>
            <a:br>
              <a:rPr lang="nb-NO" dirty="0" smtClean="0"/>
            </a:br>
            <a:r>
              <a:rPr lang="nb-NO" dirty="0" smtClean="0"/>
              <a:t>Regresjon</a:t>
            </a:r>
            <a:endParaRPr lang="nb-NO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52" y="1119351"/>
            <a:ext cx="4760935" cy="398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6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841206" cy="1609344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Statistiske teknikker for å eksplorere sammenheng mellom variabler</a:t>
            </a:r>
            <a:endParaRPr lang="nb-NO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41160390"/>
              </p:ext>
            </p:extLst>
          </p:nvPr>
        </p:nvGraphicFramePr>
        <p:xfrm>
          <a:off x="2071756" y="2337684"/>
          <a:ext cx="7119951" cy="4293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81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TM03090434[[fn=Tretype]]</Template>
  <TotalTime>1714</TotalTime>
  <Words>524</Words>
  <Application>Microsoft Office PowerPoint</Application>
  <PresentationFormat>Egendefinert</PresentationFormat>
  <Paragraphs>94</Paragraphs>
  <Slides>25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25</vt:i4>
      </vt:variant>
    </vt:vector>
  </HeadingPairs>
  <TitlesOfParts>
    <vt:vector size="26" baseType="lpstr">
      <vt:lpstr>Tretype</vt:lpstr>
      <vt:lpstr>PowerPoint-presentasjon</vt:lpstr>
      <vt:lpstr>Kvinnen på Gaustad</vt:lpstr>
      <vt:lpstr>Hvor unik var hennes historie?</vt:lpstr>
      <vt:lpstr>Innsyn i tvangsmiddelbruk</vt:lpstr>
      <vt:lpstr>Regionale forskjeller</vt:lpstr>
      <vt:lpstr>PowerPoint-presentasjon</vt:lpstr>
      <vt:lpstr>Hvordan kan data hjelpe meg?</vt:lpstr>
      <vt:lpstr>Linear Regresjon</vt:lpstr>
      <vt:lpstr>Statistiske teknikker for å eksplorere sammenheng mellom variabler</vt:lpstr>
      <vt:lpstr>Hva er en korrelasjonsanalyse?</vt:lpstr>
      <vt:lpstr>Visualisering</vt:lpstr>
      <vt:lpstr>Korrelasjon vs Kausalitet</vt:lpstr>
      <vt:lpstr>Korrelasjon vs Kausalitet</vt:lpstr>
      <vt:lpstr>Når skal linear regresjon brukes?</vt:lpstr>
      <vt:lpstr>Oppdrag: hva påvirker boligpriser?</vt:lpstr>
      <vt:lpstr>Teknologi</vt:lpstr>
      <vt:lpstr>Prosess i R</vt:lpstr>
      <vt:lpstr>Hva fant vi?</vt:lpstr>
      <vt:lpstr>Steg 1: Korrelasjonsanalyse</vt:lpstr>
      <vt:lpstr>Steg 2:  Visualisere data</vt:lpstr>
      <vt:lpstr>Steg 3: Regresjon</vt:lpstr>
      <vt:lpstr>Noen av sakene</vt:lpstr>
      <vt:lpstr>Hvordan kan jeg lære mer?</vt:lpstr>
      <vt:lpstr>Kurs &amp; Bøker </vt:lpstr>
      <vt:lpstr>        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 rentation rates</dc:title>
  <dc:creator>Schmidt, Jakob</dc:creator>
  <cp:lastModifiedBy>Valette, Isabelle</cp:lastModifiedBy>
  <cp:revision>91</cp:revision>
  <cp:lastPrinted>2016-10-03T13:34:39Z</cp:lastPrinted>
  <dcterms:created xsi:type="dcterms:W3CDTF">2016-01-27T12:21:32Z</dcterms:created>
  <dcterms:modified xsi:type="dcterms:W3CDTF">2016-10-06T11:34:04Z</dcterms:modified>
</cp:coreProperties>
</file>